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71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666"/>
  </p:normalViewPr>
  <p:slideViewPr>
    <p:cSldViewPr snapToGrid="0" snapToObjects="1">
      <p:cViewPr varScale="1">
        <p:scale>
          <a:sx n="94" d="100"/>
          <a:sy n="94" d="100"/>
        </p:scale>
        <p:origin x="2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67A2E86-28BA-3D4A-A48B-7E4026B71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BE25BE02-4C94-F74E-A10B-585F243FA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D9E88E39-2829-1745-8559-F4D674A54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122338A5-80F0-EF41-BF3F-27478C418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C78E90DE-AE9F-764A-9D34-EE152B46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22725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7EBFE36-EF67-6543-9109-B95B69C26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07C11317-E262-3E49-A6E9-1D87F7A20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A4B76970-4D02-DB41-A9FC-44F17F0CD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BBADEE87-5A15-B74C-B4EA-75B9F012F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3D81D72E-A527-5648-B834-B398761B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3893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217F621-EAAD-DA4D-9A6D-38350589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D389FA50-A74F-484F-854C-B1EDB25D0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31A89B1F-1E2F-3444-A2AF-D27D07F2B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E299002-40C5-394B-A0F1-0ABEEDBF5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05C829C3-1A9C-FC4C-B653-D3ADCD62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159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9031903-6B1F-E54C-A307-9CAB3674F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BB8A3E6-3AAE-584F-A7AE-2D6FD6445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9ECBB3A1-27FE-C64F-A896-87E177C1E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FA38BA2E-2C57-2A42-8826-C0ABEEA7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CCDF40F0-BA81-4B4B-9E26-EA25D398C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11AC1EA0-22CF-9446-86E9-4BBA1F32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351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50EBE07-1411-D440-8C3A-002822BB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1A1AC8BC-3B8B-3641-A148-62C28EA78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B924EAD3-9BB3-344C-A67D-94FEE32E7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0ED8285B-64DA-C44C-AC38-16A4923CA4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EB6C4226-F0DC-364E-94AB-4C3A1D2B1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A83D7E48-C338-3642-8DCC-E1E7E7096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5A996FA2-9AAB-2243-95BD-8BE6AADC7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xmlns="" id="{D9004C1E-26BF-9A41-A492-52CEED3B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2930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2DA6E23-4CDC-1A42-8503-F7B12523F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4098BA6B-9AB7-2F42-AA0A-2DD9952A0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17AB6B17-F979-8948-8182-C44C63C9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8ACE297B-78A9-8442-B286-6C36E5BA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4532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52C49B9A-ADC8-2346-91C8-114777ADF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9CC2E82C-BCD5-5545-8C2A-B1822A7D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C6083D55-7098-2C40-A8D7-21CD4936E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5341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623ABFA-C869-6546-82B5-8C69728FF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E995AC8D-D111-9B49-A108-07CE00921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1F1161BF-16D3-3147-8590-52EE66827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852C04D4-B50C-3149-8A11-81D454AD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E9A9B5E4-25C4-E247-ACF0-44F605097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A1A2535F-04B2-6D46-BC8C-D7487605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704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005DFFD-31FA-924B-AE86-F74A88E37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FD76F48E-9DBC-DF4A-B6B5-1C94299FCB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39FD7F36-30BE-2645-9BB2-2FCEDF08D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199E76E5-46AF-2A43-A7E3-3E90AEB6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7BB8090A-6AA2-8B41-BD50-70EA7B18F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C3B78DEF-4D6B-3945-9329-A8DD1F31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0220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058460E-4908-3646-BB6E-84F711E80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C43BF551-7E21-F948-BA0E-4B3A89DD4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B338B30E-CE96-A44E-A2EF-DABDCF2C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148B6B2-404D-504A-8E7D-C55FF303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030802E8-288D-234A-B50F-93614DEE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9631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xmlns="" id="{D9DDBBA5-DC33-284A-A1AB-38E5BA12E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610C7851-319C-E247-9C14-DB0278F14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088EE03D-4E39-284D-994F-0020619EE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E3143275-F6F0-334A-936E-0905D4343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8032AAF9-04B5-5041-8DD5-3EAE93965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896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xmlns="" id="{4E58409D-0E80-CB4B-BE37-F05D0287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E9AD5657-ACA4-3A4B-845E-4B922B6EF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15D4AC49-90A3-3B4C-BEEF-DBB61F415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512A7-F202-5047-8E96-1318CF6D6847}" type="datetimeFigureOut">
              <a:rPr kumimoji="1" lang="zh-TW" altLang="en-US" smtClean="0"/>
              <a:t>2018/10/1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58D18CB2-DBBD-734C-8E59-AB816FA549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0EAFC9E6-7B65-2442-A476-C914555F5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281E5-0C9F-FE43-9EF7-ECAA55FB0656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9206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E21233D-835F-1A4C-A381-3F67B768D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TW" dirty="0"/>
              <a:t>TA Session #HW1</a:t>
            </a:r>
            <a:endParaRPr kumimoji="1"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A2763A4F-C920-A540-AE05-EFDCA5C3AD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賴冠廷 </a:t>
            </a:r>
            <a:r>
              <a:rPr kumimoji="1" lang="zh-CN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陳昀靖</a:t>
            </a:r>
            <a:endParaRPr kumimoji="1" lang="zh-TW" alt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026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EE278C5-0B45-7F42-8027-C7D5CEBD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Note</a:t>
            </a:r>
            <a:endParaRPr kumimoji="1"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7A2A0D19-191B-CD49-AB90-2DFBA064E4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zh-CN" altLang="en-US" dirty="0"/>
                  <a:t>遲交時間以每天</a:t>
                </a:r>
                <a:r>
                  <a:rPr kumimoji="1" lang="en-US" altLang="zh-CN" dirty="0"/>
                  <a:t>14:10</a:t>
                </a:r>
                <a:r>
                  <a:rPr kumimoji="1" lang="zh-CN" altLang="en-US" dirty="0"/>
                  <a:t>為準</a:t>
                </a:r>
                <a:endParaRPr kumimoji="1" lang="en-US" altLang="zh-CN" dirty="0"/>
              </a:p>
              <a:p>
                <a:r>
                  <a:rPr kumimoji="1" lang="zh-CN" altLang="en-US" dirty="0"/>
                  <a:t>作業請清楚標示系級、學號、姓名</a:t>
                </a:r>
                <a:endParaRPr kumimoji="1" lang="en-US" altLang="zh-CN" dirty="0"/>
              </a:p>
              <a:p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作業書寫工整</a:t>
                </a:r>
                <a:r>
                  <a:rPr kumimoji="1" lang="en-US" altLang="zh-TW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 </a:t>
                </a:r>
                <a:r>
                  <a:rPr kumimoji="1" lang="en-US" altLang="zh-TW" dirty="0"/>
                  <a:t>(</a:t>
                </a:r>
                <a:r>
                  <a:rPr kumimoji="1" lang="zh-CN" altLang="en-US" dirty="0"/>
                  <a:t>題號標示清楚、算式屬於哪一題、假如用電腦打作業並列印出來希望可以</a:t>
                </a:r>
                <a:r>
                  <a:rPr kumimoji="1" lang="zh-CN" altLang="en-US" dirty="0" smtClean="0"/>
                  <a:t>用</a:t>
                </a:r>
                <a:r>
                  <a:rPr kumimoji="1" lang="zh-TW" alt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kumimoji="1" lang="zh-TW" altLang="en-US" dirty="0" smtClean="0"/>
                  <a:t> 代替 </a:t>
                </a:r>
                <a:r>
                  <a:rPr kumimoji="1" lang="en-US" altLang="zh-TW" dirty="0" smtClean="0"/>
                  <a:t>2^k-1</a:t>
                </a:r>
                <a:r>
                  <a:rPr kumimoji="1" lang="zh-TW" altLang="en-US" dirty="0"/>
                  <a:t>、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TW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TW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kumimoji="1" lang="zh-TW" altLang="en-US" dirty="0" smtClean="0"/>
                  <a:t> 代替 </a:t>
                </a:r>
                <a:r>
                  <a:rPr kumimoji="1" lang="en-US" altLang="zh-TW" dirty="0" smtClean="0"/>
                  <a:t>1</a:t>
                </a:r>
                <a:r>
                  <a:rPr kumimoji="1" lang="en-US" altLang="zh-TW" dirty="0"/>
                  <a:t>/(k-1</a:t>
                </a:r>
                <a:r>
                  <a:rPr kumimoji="1" lang="en-US" altLang="zh-TW" dirty="0" smtClean="0"/>
                  <a:t>)</a:t>
                </a:r>
                <a:r>
                  <a:rPr kumimoji="1" lang="zh-TW" altLang="en-US" dirty="0" smtClean="0"/>
                  <a:t> </a:t>
                </a:r>
                <a:r>
                  <a:rPr kumimoji="1" lang="en-US" altLang="zh-TW" dirty="0" smtClean="0"/>
                  <a:t>)</a:t>
                </a:r>
                <a:endParaRPr kumimoji="1" lang="zh-TW" altLang="en-US" dirty="0"/>
              </a:p>
            </p:txBody>
          </p:sp>
        </mc:Choice>
        <mc:Fallback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A2A0D19-191B-CD49-AB90-2DFBA064E4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8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C964E6D-EB5E-934C-9131-0331CA070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Prove by Induction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51B89EFB-B9F1-3D45-AAA6-FF5D9450EA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TW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Base case	(5 points)</a:t>
                </a:r>
              </a:p>
              <a:p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假設</a:t>
                </a:r>
                <a14:m>
                  <m:oMath xmlns:m="http://schemas.openxmlformats.org/officeDocument/2006/math"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成立</a:t>
                </a:r>
                <a:r>
                  <a:rPr kumimoji="1" lang="en-US" altLang="zh-TW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 (5 points)</a:t>
                </a:r>
                <a:endParaRPr kumimoji="1" lang="zh-TW" altLang="en-US" dirty="0"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  <a:p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證明</a:t>
                </a:r>
                <a14:m>
                  <m:oMath xmlns:m="http://schemas.openxmlformats.org/officeDocument/2006/math"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成立</a:t>
                </a:r>
                <a:r>
                  <a:rPr kumimoji="1" lang="en-US" altLang="zh-TW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 (10 points) </a:t>
                </a:r>
              </a:p>
              <a:p>
                <a:pPr lvl="1"/>
                <a:r>
                  <a:rPr kumimoji="1" lang="zh-CN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很多人會寫</a:t>
                </a:r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kumimoji="1" lang="zh-CN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時</a:t>
                </a:r>
                <a:r>
                  <a:rPr kumimoji="1" lang="en-US" altLang="zh-CN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(</a:t>
                </a:r>
                <a:r>
                  <a:rPr kumimoji="1" lang="zh-CN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要用不同代號，這條式子本身就不成立了</a:t>
                </a:r>
                <a:r>
                  <a:rPr kumimoji="1" lang="en-US" altLang="zh-CN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)</a:t>
                </a:r>
              </a:p>
              <a:p>
                <a:pPr lvl="1"/>
                <a:r>
                  <a:rPr kumimoji="1" lang="zh-TW" altLang="en-US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推理邏輯與原因不可省略</a:t>
                </a:r>
              </a:p>
              <a:p>
                <a:r>
                  <a:rPr kumimoji="1" lang="en-US" altLang="zh-TW" dirty="0"/>
                  <a:t>By induction, </a:t>
                </a:r>
                <a:r>
                  <a:rPr kumimoji="1" lang="zh-CN" altLang="en-US" dirty="0"/>
                  <a:t>推論成立</a:t>
                </a:r>
                <a:endParaRPr kumimoji="1" lang="en-US" altLang="zh-TW" dirty="0"/>
              </a:p>
              <a:p>
                <a:endParaRPr kumimoji="1" lang="en-US" altLang="zh-TW" dirty="0"/>
              </a:p>
              <a:p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51B89EFB-B9F1-3D45-AAA6-FF5D9450EA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953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1AC2ED7-D50C-6B47-8059-F913A065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Q1. 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0386AFB9-503C-5146-B966-514177ED95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zh-TW" dirty="0"/>
                  <a:t>Find the following sum and prove your claim (i.e., guess and verify by induction):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×2+2×3+3×4+⋯+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kumimoji="1" lang="en-US" altLang="zh-TW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0386AFB9-503C-5146-B966-514177ED95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0790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8CC4CF2-CA79-3843-8E10-1AAE9EF9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Q1. 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E1373105-F708-8A44-8214-3F5903D89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TW" dirty="0"/>
                  <a:t>Guess</a:t>
                </a:r>
              </a:p>
              <a:p>
                <a:pPr lvl="1"/>
                <a:r>
                  <a:rPr kumimoji="1" lang="zh-TW" altLang="en-US" dirty="0"/>
                  <a:t>假設總和為 </a:t>
                </a:r>
                <a:r>
                  <a:rPr kumimoji="1" lang="en-US" altLang="zh-TW" dirty="0"/>
                  <a:t>ax</a:t>
                </a:r>
                <a:r>
                  <a:rPr kumimoji="1" lang="en-US" altLang="zh-TW" baseline="30000" dirty="0"/>
                  <a:t>3</a:t>
                </a:r>
                <a:r>
                  <a:rPr kumimoji="1" lang="zh-TW" altLang="en-US" baseline="30000" dirty="0"/>
                  <a:t> </a:t>
                </a:r>
                <a:r>
                  <a:rPr kumimoji="1" lang="en-US" altLang="zh-TW" dirty="0"/>
                  <a:t>+</a:t>
                </a:r>
                <a:r>
                  <a:rPr kumimoji="1" lang="zh-TW" altLang="en-US" dirty="0"/>
                  <a:t> </a:t>
                </a:r>
                <a:r>
                  <a:rPr kumimoji="1" lang="en-US" altLang="zh-TW" dirty="0"/>
                  <a:t>bx</a:t>
                </a:r>
                <a:r>
                  <a:rPr kumimoji="1" lang="en-US" altLang="zh-TW" baseline="30000" dirty="0"/>
                  <a:t>2</a:t>
                </a:r>
                <a:r>
                  <a:rPr kumimoji="1" lang="en-US" altLang="zh-TW" dirty="0"/>
                  <a:t> + cx + d, </a:t>
                </a:r>
                <a:r>
                  <a:rPr kumimoji="1" lang="zh-TW" altLang="en-US" dirty="0"/>
                  <a:t>分別代入數值解聯立方程式</a:t>
                </a:r>
                <a:endParaRPr kumimoji="1" lang="en-US" altLang="zh-TW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kumimoji="1" lang="zh-TW" altLang="en-US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kumimoji="1" lang="en-US" altLang="zh-TW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kumimoji="1" lang="en-US" altLang="zh-TW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kumimoji="1" lang="en-US" altLang="zh-TW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= </m:t>
                        </m:r>
                      </m:e>
                    </m:nary>
                    <m:nary>
                      <m:naryPr>
                        <m:chr m:val="∑"/>
                        <m:ctrlPr>
                          <a:rPr kumimoji="1" lang="zh-TW" altLang="en-US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nary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hr m:val="∑"/>
                        <m:ctrlPr>
                          <a:rPr kumimoji="1" lang="zh-TW" altLang="en-US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</m:oMath>
                </a14:m>
                <a:endParaRPr kumimoji="1" lang="en-US" altLang="zh-TW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TW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num>
                      <m:den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kumimoji="1" lang="en-US" altLang="zh-TW" dirty="0"/>
              </a:p>
              <a:p>
                <a:r>
                  <a:rPr kumimoji="1" lang="en-US" altLang="zh-TW" dirty="0"/>
                  <a:t>Base case: n = 1, </a:t>
                </a:r>
                <a14:m>
                  <m:oMath xmlns:m="http://schemas.openxmlformats.org/officeDocument/2006/math"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2=</m:t>
                    </m:r>
                    <m:f>
                      <m:f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 ∗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+2)</m:t>
                        </m:r>
                      </m:num>
                      <m:den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TW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kumimoji="1" lang="zh-TW" altLang="en-US" dirty="0"/>
                  <a:t>成立 </a:t>
                </a:r>
                <a:endParaRPr kumimoji="1" lang="en-US" altLang="zh-TW" dirty="0"/>
              </a:p>
              <a:p>
                <a:r>
                  <a:rPr lang="en-US" altLang="zh-TW" dirty="0"/>
                  <a:t>Suppose the proposition holds when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en-US" altLang="zh-TW" dirty="0"/>
                  <a:t>, </a:t>
                </a:r>
                <a:endParaRPr kumimoji="1" lang="en-US" altLang="zh-TW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kumimoji="1" lang="en-US" altLang="zh-TW" i="1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×2+2×3+3×4+⋯+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kumimoji="1" lang="en-US" altLang="zh-TW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zh-TW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+2)</m:t>
                        </m:r>
                      </m:num>
                      <m:den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kumimoji="1" lang="en-US" altLang="zh-TW" dirty="0"/>
              </a:p>
              <a:p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E1373105-F708-8A44-8214-3F5903D89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38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8CC4CF2-CA79-3843-8E10-1AAE9EF9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Q1. 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E1373105-F708-8A44-8214-3F5903D89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TW" dirty="0"/>
                  <a:t>Inductive step: when n = k + 1,</a:t>
                </a:r>
              </a:p>
              <a:p>
                <a:pPr marL="0" indent="0">
                  <a:buNone/>
                </a:pPr>
                <a:r>
                  <a:rPr kumimoji="1" lang="en-US" altLang="zh-TW" sz="2400" dirty="0"/>
                  <a:t>	</a:t>
                </a:r>
                <a14:m>
                  <m:oMath xmlns:m="http://schemas.openxmlformats.org/officeDocument/2006/math">
                    <m:r>
                      <a:rPr kumimoji="1" lang="en-US" altLang="zh-TW" sz="24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×2+2×3+3×4+⋯+</m:t>
                    </m:r>
                    <m:r>
                      <a:rPr kumimoji="1"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kumimoji="1"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kumimoji="1" lang="en-US" altLang="zh-TW" sz="24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kumimoji="1"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+(</m:t>
                    </m:r>
                    <m:r>
                      <a:rPr kumimoji="1"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kumimoji="1"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+1)</m:t>
                    </m:r>
                    <m:r>
                      <a:rPr kumimoji="1"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kumimoji="1" lang="en-US" altLang="zh-TW" sz="24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endParaRPr kumimoji="1" lang="en-US" altLang="zh-TW" dirty="0"/>
              </a:p>
              <a:p>
                <a:pPr marL="0" indent="0">
                  <a:buNone/>
                </a:pPr>
                <a:r>
                  <a:rPr kumimoji="1" lang="en-US" altLang="zh-TW" dirty="0"/>
                  <a:t>	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+2)</m:t>
                        </m:r>
                      </m:num>
                      <m:den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1" lang="en-US" altLang="zh-TW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+(</m:t>
                    </m:r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+1)×</m:t>
                    </m:r>
                    <m:d>
                      <m:dPr>
                        <m:ctrlPr>
                          <a:rPr kumimoji="1" lang="en-US" altLang="zh-TW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r>
                  <a:rPr kumimoji="1" lang="en-US" altLang="zh-TW" dirty="0"/>
                  <a:t> (by Induction Hypothesis)</a:t>
                </a:r>
              </a:p>
              <a:p>
                <a:pPr marL="0" indent="0">
                  <a:buNone/>
                </a:pPr>
                <a:r>
                  <a:rPr kumimoji="1" lang="en-US" altLang="zh-TW" dirty="0"/>
                  <a:t>	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+2)</m:t>
                        </m:r>
                      </m:num>
                      <m:den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+2)</m:t>
                        </m:r>
                      </m:num>
                      <m:den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1" lang="en-US" altLang="zh-TW" dirty="0"/>
                  <a:t> </a:t>
                </a:r>
              </a:p>
              <a:p>
                <a:pPr marL="0" indent="0">
                  <a:buNone/>
                </a:pPr>
                <a:r>
                  <a:rPr kumimoji="1" lang="en-US" altLang="zh-TW" dirty="0"/>
                  <a:t>	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+1)(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+2)(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num>
                      <m:den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kumimoji="1" lang="en-US" altLang="zh-TW" dirty="0"/>
                  <a:t> (</a:t>
                </a:r>
                <a:r>
                  <a:rPr kumimoji="1" lang="zh-TW" altLang="en-US" dirty="0"/>
                  <a:t>與目標一致</a:t>
                </a:r>
                <a:r>
                  <a:rPr kumimoji="1" lang="en-US" altLang="zh-TW" dirty="0"/>
                  <a:t>)</a:t>
                </a:r>
              </a:p>
              <a:p>
                <a:r>
                  <a:rPr lang="en-US" altLang="zh-TW" dirty="0"/>
                  <a:t>By M.I., we proved the proposition.</a:t>
                </a:r>
              </a:p>
              <a:p>
                <a:pPr marL="0" indent="0">
                  <a:buNone/>
                </a:pPr>
                <a:endParaRPr kumimoji="1" lang="en-US" altLang="zh-TW" dirty="0"/>
              </a:p>
              <a:p>
                <a:pPr marL="0" indent="0">
                  <a:buNone/>
                </a:pPr>
                <a:endParaRPr kumimoji="1" lang="en-US" altLang="zh-TW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E1373105-F708-8A44-8214-3F5903D89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2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81932A2-38CE-9543-9135-EB8A638B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Q2.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8E96D14-F8AC-0B4F-8048-884BC9949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TW" dirty="0"/>
              <a:t>Find an expression for the sum of the </a:t>
            </a:r>
            <a:r>
              <a:rPr kumimoji="1" lang="en-US" altLang="zh-TW" dirty="0" err="1"/>
              <a:t>i-th</a:t>
            </a:r>
            <a:r>
              <a:rPr kumimoji="1" lang="en-US" altLang="zh-TW" dirty="0"/>
              <a:t> row of the following triangle, which is called the </a:t>
            </a:r>
            <a:r>
              <a:rPr kumimoji="1" lang="en-US" altLang="zh-TW" b="1" dirty="0"/>
              <a:t>Pascal triangle</a:t>
            </a:r>
            <a:r>
              <a:rPr kumimoji="1" lang="en-US" altLang="zh-TW" dirty="0"/>
              <a:t>, and prove </a:t>
            </a:r>
            <a:r>
              <a:rPr kumimoji="1" lang="en-US" altLang="zh-TW" i="1" dirty="0">
                <a:solidFill>
                  <a:srgbClr val="FF0000"/>
                </a:solidFill>
              </a:rPr>
              <a:t>by induction </a:t>
            </a:r>
            <a:r>
              <a:rPr kumimoji="1" lang="en-US" altLang="zh-TW" dirty="0"/>
              <a:t>the correctness of your claim. The sides of the triangle are 1s, and each other entry is the sum of the two entries immediately above it.</a:t>
            </a:r>
          </a:p>
          <a:p>
            <a:pPr marL="0" indent="0" algn="ctr">
              <a:buNone/>
            </a:pPr>
            <a:r>
              <a:rPr kumimoji="1" lang="en-US" altLang="zh-TW" dirty="0"/>
              <a:t>1</a:t>
            </a:r>
          </a:p>
          <a:p>
            <a:pPr marL="0" indent="0" algn="ctr">
              <a:buNone/>
            </a:pPr>
            <a:r>
              <a:rPr kumimoji="1" lang="en-US" altLang="zh-TW" dirty="0"/>
              <a:t>1     1</a:t>
            </a:r>
          </a:p>
          <a:p>
            <a:pPr marL="0" indent="0" algn="ctr">
              <a:buNone/>
            </a:pPr>
            <a:r>
              <a:rPr kumimoji="1" lang="en-US" altLang="zh-TW" dirty="0"/>
              <a:t>1     2     1</a:t>
            </a:r>
          </a:p>
          <a:p>
            <a:pPr marL="0" indent="0" algn="ctr">
              <a:buNone/>
            </a:pPr>
            <a:r>
              <a:rPr kumimoji="1" lang="en-US" altLang="zh-TW" dirty="0"/>
              <a:t>1     3     3     1</a:t>
            </a:r>
          </a:p>
          <a:p>
            <a:pPr marL="0" indent="0" algn="ctr">
              <a:buNone/>
            </a:pPr>
            <a:r>
              <a:rPr kumimoji="1" lang="en-US" altLang="zh-TW" dirty="0"/>
              <a:t>1     4     6     4     1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338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E5FDD2F-7DAF-B24F-928E-7E6857ECF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Q2. 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A779A2C2-4AE3-864C-ABF9-0703481E37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TW" dirty="0"/>
                  <a:t>Guess</a:t>
                </a:r>
              </a:p>
              <a:p>
                <a:pPr lvl="1"/>
                <a:r>
                  <a:rPr kumimoji="1" lang="zh-TW" altLang="en-US" dirty="0"/>
                  <a:t>每層的總和分別為</a:t>
                </a:r>
                <a:r>
                  <a:rPr kumimoji="1" lang="en-US" altLang="zh-TW" dirty="0"/>
                  <a:t>:</a:t>
                </a:r>
                <a:r>
                  <a:rPr kumimoji="1" lang="zh-TW" altLang="en-US" dirty="0"/>
                  <a:t> </a:t>
                </a:r>
                <a:r>
                  <a:rPr kumimoji="1" lang="en-US" altLang="zh-TW" dirty="0"/>
                  <a:t>1, 2, 4, 8, 16 ……</a:t>
                </a:r>
              </a:p>
              <a:p>
                <a:pPr lvl="1"/>
                <a:r>
                  <a:rPr kumimoji="1" lang="zh-TW" altLang="en-US" dirty="0"/>
                  <a:t>第 </a:t>
                </a:r>
                <a:r>
                  <a:rPr kumimoji="1" lang="en-US" altLang="zh-TW" dirty="0"/>
                  <a:t>n </a:t>
                </a:r>
                <a:r>
                  <a:rPr kumimoji="1" lang="zh-TW" altLang="en-US" dirty="0"/>
                  <a:t>層的和為</a:t>
                </a:r>
                <a:r>
                  <a:rPr kumimoji="1" lang="en-US" altLang="zh-TW" dirty="0"/>
                  <a:t> 2</a:t>
                </a:r>
                <a:r>
                  <a:rPr kumimoji="1" lang="en-US" altLang="zh-TW" baseline="30000" dirty="0"/>
                  <a:t>n-1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kumimoji="1" lang="en-US" altLang="zh-TW" dirty="0"/>
                  <a:t>Base case: n=1, 2</a:t>
                </a:r>
                <a:r>
                  <a:rPr kumimoji="1" lang="en-US" altLang="zh-TW" baseline="30000" dirty="0"/>
                  <a:t>1-1 </a:t>
                </a:r>
                <a:r>
                  <a:rPr kumimoji="1" lang="en-US" altLang="zh-TW" dirty="0"/>
                  <a:t>= 1 </a:t>
                </a:r>
                <a:r>
                  <a:rPr kumimoji="1" lang="zh-TW" altLang="en-US" dirty="0"/>
                  <a:t>成立</a:t>
                </a:r>
                <a:endParaRPr kumimoji="1" lang="en-US" altLang="zh-TW" dirty="0"/>
              </a:p>
              <a:p>
                <a:pPr marL="228600" lvl="1">
                  <a:spcBef>
                    <a:spcPts val="1000"/>
                  </a:spcBef>
                </a:pPr>
                <a:r>
                  <a:rPr lang="en-US" altLang="zh-TW" dirty="0"/>
                  <a:t>Suppose the proposition holds when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en-US" altLang="zh-TW" dirty="0"/>
                  <a:t>,</a:t>
                </a:r>
                <a:r>
                  <a:rPr kumimoji="1" lang="zh-TW" altLang="en-US" dirty="0"/>
                  <a:t> 則第 </a:t>
                </a:r>
                <a:r>
                  <a:rPr kumimoji="1" lang="en-US" altLang="zh-TW" dirty="0"/>
                  <a:t>k </a:t>
                </a:r>
                <a:r>
                  <a:rPr kumimoji="1" lang="zh-TW" altLang="en-US" dirty="0"/>
                  <a:t>層的和為 </a:t>
                </a:r>
                <a:r>
                  <a:rPr kumimoji="1" lang="en-US" altLang="zh-TW" dirty="0"/>
                  <a:t>2</a:t>
                </a:r>
                <a:r>
                  <a:rPr kumimoji="1" lang="en-US" altLang="zh-TW" baseline="30000" dirty="0"/>
                  <a:t>k-1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kumimoji="1" lang="en-US" altLang="zh-TW" dirty="0"/>
                  <a:t>Inductive step: when n = k + 1,</a:t>
                </a:r>
              </a:p>
              <a:p>
                <a:pPr marL="685800" lvl="2">
                  <a:spcBef>
                    <a:spcPts val="1000"/>
                  </a:spcBef>
                </a:pPr>
                <a:r>
                  <a:rPr kumimoji="1" lang="zh-TW" altLang="en-US" dirty="0"/>
                  <a:t>觀察巴斯卡三角形，可以發現每一層的數值都將在下一層被加兩次</a:t>
                </a:r>
                <a:endParaRPr kumimoji="1" lang="en-US" altLang="zh-TW" dirty="0"/>
              </a:p>
              <a:p>
                <a:pPr marL="685800" lvl="2">
                  <a:spcBef>
                    <a:spcPts val="1000"/>
                  </a:spcBef>
                </a:pPr>
                <a:r>
                  <a:rPr kumimoji="1" lang="zh-TW" altLang="en-US" dirty="0"/>
                  <a:t>因此可以得知第 </a:t>
                </a:r>
                <a:r>
                  <a:rPr kumimoji="1" lang="en-US" altLang="zh-TW" dirty="0"/>
                  <a:t>k + 1</a:t>
                </a:r>
                <a:r>
                  <a:rPr kumimoji="1" lang="zh-TW" altLang="en-US" dirty="0"/>
                  <a:t> 層的和為 </a:t>
                </a:r>
                <a14:m>
                  <m:oMath xmlns:m="http://schemas.openxmlformats.org/officeDocument/2006/math"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kumimoji="1" lang="en-US" altLang="zh-TW" dirty="0"/>
                      <m:t>2</m:t>
                    </m:r>
                    <m:r>
                      <m:rPr>
                        <m:nor/>
                      </m:rPr>
                      <a:rPr kumimoji="1" lang="en-US" altLang="zh-TW" baseline="30000" dirty="0"/>
                      <m:t>k</m:t>
                    </m:r>
                    <m:r>
                      <m:rPr>
                        <m:nor/>
                      </m:rPr>
                      <a:rPr kumimoji="1" lang="en-US" altLang="zh-TW" baseline="30000" dirty="0"/>
                      <m:t>−1</m:t>
                    </m:r>
                  </m:oMath>
                </a14:m>
                <a:r>
                  <a:rPr kumimoji="1" lang="en-US" altLang="zh-TW" dirty="0"/>
                  <a:t> = 2</a:t>
                </a:r>
                <a:r>
                  <a:rPr kumimoji="1" lang="en-US" altLang="zh-TW" baseline="30000" dirty="0"/>
                  <a:t>k</a:t>
                </a:r>
              </a:p>
              <a:p>
                <a:pPr marL="228600" lvl="1">
                  <a:spcBef>
                    <a:spcPts val="1000"/>
                  </a:spcBef>
                </a:pPr>
                <a:r>
                  <a:rPr lang="en-US" altLang="zh-TW" dirty="0"/>
                  <a:t>By M.I., we proved the proposition.</a:t>
                </a:r>
              </a:p>
              <a:p>
                <a:pPr marL="228600" lvl="1">
                  <a:spcBef>
                    <a:spcPts val="1000"/>
                  </a:spcBef>
                </a:pPr>
                <a:endParaRPr kumimoji="1" lang="en-US" altLang="zh-TW" baseline="30000" dirty="0"/>
              </a:p>
              <a:p>
                <a:pPr marL="685800" lvl="2">
                  <a:spcBef>
                    <a:spcPts val="1000"/>
                  </a:spcBef>
                </a:pPr>
                <a:endParaRPr kumimoji="1" lang="en-US" altLang="zh-TW" baseline="30000" dirty="0"/>
              </a:p>
              <a:p>
                <a:pPr marL="685800" lvl="2">
                  <a:spcBef>
                    <a:spcPts val="1000"/>
                  </a:spcBef>
                </a:pPr>
                <a:endParaRPr kumimoji="1" lang="en-US" altLang="zh-TW" baseline="30000" dirty="0"/>
              </a:p>
              <a:p>
                <a:pPr marL="685800" lvl="2">
                  <a:spcBef>
                    <a:spcPts val="1000"/>
                  </a:spcBef>
                </a:pPr>
                <a:endParaRPr kumimoji="1" lang="en-US" altLang="zh-TW" dirty="0"/>
              </a:p>
              <a:p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A779A2C2-4AE3-864C-ABF9-0703481E37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256" y="245063"/>
            <a:ext cx="3550625" cy="2914550"/>
          </a:xfrm>
          <a:prstGeom prst="rect">
            <a:avLst/>
          </a:prstGeom>
        </p:spPr>
      </p:pic>
      <p:cxnSp>
        <p:nvCxnSpPr>
          <p:cNvPr id="6" name="直線單箭頭接點 5"/>
          <p:cNvCxnSpPr/>
          <p:nvPr/>
        </p:nvCxnSpPr>
        <p:spPr>
          <a:xfrm>
            <a:off x="9839325" y="1248970"/>
            <a:ext cx="158262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 flipH="1">
            <a:off x="10164641" y="1248970"/>
            <a:ext cx="105507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9543318" y="1800426"/>
            <a:ext cx="158262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10164641" y="1805934"/>
            <a:ext cx="158262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10840914" y="1823169"/>
            <a:ext cx="158262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H="1">
            <a:off x="10509373" y="1823169"/>
            <a:ext cx="105507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H="1">
            <a:off x="9839325" y="1784825"/>
            <a:ext cx="154233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>
            <a:off x="10145957" y="774295"/>
            <a:ext cx="158262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H="1">
            <a:off x="9842990" y="735951"/>
            <a:ext cx="105507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9543318" y="1268643"/>
            <a:ext cx="105507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10482995" y="1264992"/>
            <a:ext cx="158262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H="1">
            <a:off x="9201883" y="1787524"/>
            <a:ext cx="105507" cy="199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A82140D-E791-F240-91D2-4839E014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Q3. 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3050A960-5DEB-2F4C-B5DE-7A14D22722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dirty="0"/>
                  <a:t>The Harmonic series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TW" dirty="0"/>
                  <a:t>is defined by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. Prove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 ≥ 1 +</m:t>
                    </m:r>
                    <m:f>
                      <m:f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TW" dirty="0"/>
                  <a:t>, for all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≥ 0 </m:t>
                    </m:r>
                  </m:oMath>
                </a14:m>
                <a:r>
                  <a:rPr lang="en-US" altLang="zh-TW" dirty="0"/>
                  <a:t>(which implies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TW" dirty="0"/>
                  <a:t>diverges).</a:t>
                </a:r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3050A960-5DEB-2F4C-B5DE-7A14D22722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585" r="-144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971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27E4D2C-1E1A-C941-AB82-93C9F2C8A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Q3.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09BDD2D3-9474-E542-91F9-3E4A2C0559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en-US" altLang="zh-TW" dirty="0"/>
                  <a:t>Base Case: </a:t>
                </a:r>
                <a14:m>
                  <m:oMath xmlns:m="http://schemas.openxmlformats.org/officeDocument/2006/math">
                    <m:r>
                      <a:rPr kumimoji="1" lang="en-US" altLang="zh-TW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TW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  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kumimoji="1"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TW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kumimoji="1"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kumimoji="1" lang="en-US" altLang="zh-TW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kumimoji="1"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≤1+</m:t>
                    </m:r>
                    <m:f>
                      <m:fPr>
                        <m:ctrlPr>
                          <a:rPr kumimoji="1" lang="en-US" altLang="zh-TW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1" lang="en-US" altLang="zh-TW" dirty="0"/>
                  <a:t>  (</a:t>
                </a:r>
                <a:r>
                  <a:rPr kumimoji="1" lang="zh-TW" altLang="en-US" dirty="0"/>
                  <a:t>因題目要證</a:t>
                </a:r>
                <a14:m>
                  <m:oMath xmlns:m="http://schemas.openxmlformats.org/officeDocument/2006/math">
                    <m:r>
                      <a:rPr kumimoji="1" lang="en-US" altLang="zh-TW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zh-TW" altLang="en-US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kumimoji="1" lang="en-US" altLang="zh-TW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kumimoji="1" lang="zh-TW" altLang="en-US" dirty="0"/>
                  <a:t>時</a:t>
                </a:r>
                <a:r>
                  <a:rPr kumimoji="1" lang="en-US" altLang="zh-TW" dirty="0"/>
                  <a:t>)</a:t>
                </a:r>
              </a:p>
              <a:p>
                <a:r>
                  <a:rPr lang="en-US" altLang="zh-TW" dirty="0"/>
                  <a:t>Suppose the proposition holds when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TW" dirty="0"/>
                  <a:t>: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p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≥1+</m:t>
                    </m:r>
                    <m:f>
                      <m:fPr>
                        <m:ctrlPr>
                          <a:rPr lang="en-US" altLang="zh-TW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TW" dirty="0"/>
              </a:p>
              <a:p>
                <a:r>
                  <a:rPr lang="en-US" altLang="zh-TW" dirty="0"/>
                  <a:t>When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TW" b="0" i="1" dirty="0" smtClean="0">
                              <a:latin typeface="Cambria Math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e>
                      </m:d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p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b="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b="0" i="1" dirty="0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TW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TW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zh-TW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TW" dirty="0">
                    <a:solidFill>
                      <a:srgbClr val="FF0000"/>
                    </a:solidFill>
                  </a:rPr>
                  <a:t> (Induction Hypothesis)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  <m:r>
                      <a:rPr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++</m:t>
                    </m:r>
                    <m:f>
                      <m:fPr>
                        <m:ctrlPr>
                          <a:rPr lang="en-US" altLang="zh-TW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b="0" i="1" dirty="0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  <m:r>
                      <a:rPr lang="en-US" altLang="zh-TW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(</a:t>
                </a:r>
                <a:r>
                  <a:rPr lang="zh-TW" altLang="en-US" dirty="0"/>
                  <a:t>因後面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zh-TW" altLang="en-US" dirty="0"/>
                  <a:t>項皆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TW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TW" dirty="0"/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TW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=1+</m:t>
                    </m:r>
                    <m:f>
                      <m:fPr>
                        <m:ctrlP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zh-TW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zh-TW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altLang="zh-TW" dirty="0"/>
                  <a:t>By M.I., we proved the proposition.</a:t>
                </a: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09BDD2D3-9474-E542-91F9-3E4A2C0559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5"/>
              </a:xfrm>
              <a:blipFill>
                <a:blip r:embed="rId2"/>
                <a:stretch>
                  <a:fillRect l="-965" t="-1768" r="-72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4438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40FA6B7-F413-1A40-8517-8CE279A2A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Q4.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F1142437-57ED-3547-995A-11FEC37BCA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Consider binary trees where every internal node has two children. For any such tree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dirty="0"/>
                  <a:t>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TW" dirty="0"/>
                  <a:t> denote the number of its leaves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TW" dirty="0"/>
                  <a:t> the number of its internal nodes. Prove by induction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TW" dirty="0"/>
                  <a:t>.</a:t>
                </a:r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F1142437-57ED-3547-995A-11FEC37BCA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 r="-156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492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xmlns="" id="{DEE6C58F-7573-034F-82A9-B14C0EA04CB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kumimoji="1" lang="en-US" altLang="zh-TW" dirty="0"/>
                  <a:t>Q4.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" name="標題 1">
                <a:extLst>
                  <a:ext uri="{FF2B5EF4-FFF2-40B4-BE49-F238E27FC236}">
                    <a16:creationId xmlns:a16="http://schemas.microsoft.com/office/drawing/2014/main" id="{DEE6C58F-7573-034F-82A9-B14C0EA04C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C21E7593-D42B-C848-98BC-FE6C56CA6C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TW" dirty="0"/>
                  <a:t>Base Case: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=1,  </m:t>
                    </m:r>
                    <m:sSub>
                      <m:sSubPr>
                        <m:ctrlPr>
                          <a:rPr lang="en-US" altLang="zh-TW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altLang="zh-TW" dirty="0"/>
                  <a:t>the proposition holds.</a:t>
                </a:r>
              </a:p>
              <a:p>
                <a:r>
                  <a:rPr lang="en-US" altLang="zh-TW" dirty="0"/>
                  <a:t>Suppose the proposition holds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TW" dirty="0"/>
                  <a:t>, we can add two leaf nodes at one leaf node, and the added leaf node become internal node, so we get: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−1+2=</m:t>
                    </m:r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TW" dirty="0"/>
              </a:p>
              <a:p>
                <a:pPr marL="0" indent="0">
                  <a:buNone/>
                </a:pPr>
                <a:r>
                  <a:rPr lang="en-US" altLang="zh-TW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+1=</m:t>
                    </m:r>
                    <m:d>
                      <m:d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+1=</m:t>
                    </m:r>
                    <m:sSub>
                      <m:sSubPr>
                        <m:ctrlPr>
                          <a:rPr lang="en-US" altLang="zh-TW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zh-TW" dirty="0"/>
              </a:p>
              <a:p>
                <a:r>
                  <a:rPr lang="en-US" altLang="zh-TW" dirty="0"/>
                  <a:t>By M.I., the proposition is proved.</a:t>
                </a: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C21E7593-D42B-C848-98BC-FE6C56CA6C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816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CD7357B-2B68-E04E-ABB6-169AE148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Q4 Note.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53D2C6E-398C-4349-B066-F29E92481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Full Tree: E</a:t>
            </a:r>
            <a:r>
              <a:rPr lang="en-US" altLang="zh-TW" dirty="0"/>
              <a:t>very internal node has two children</a:t>
            </a:r>
            <a:endParaRPr kumimoji="1" lang="en-US" altLang="zh-TW" dirty="0"/>
          </a:p>
          <a:p>
            <a:endParaRPr kumimoji="1" lang="zh-TW" altLang="en-US" dirty="0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xmlns="" id="{8297EC5B-A987-E248-9068-6244CF5D3B5C}"/>
              </a:ext>
            </a:extLst>
          </p:cNvPr>
          <p:cNvGrpSpPr/>
          <p:nvPr/>
        </p:nvGrpSpPr>
        <p:grpSpPr>
          <a:xfrm>
            <a:off x="1759974" y="2802194"/>
            <a:ext cx="3385666" cy="3099082"/>
            <a:chOff x="3647768" y="2861187"/>
            <a:chExt cx="3385666" cy="3099082"/>
          </a:xfrm>
        </p:grpSpPr>
        <p:sp>
          <p:nvSpPr>
            <p:cNvPr id="4" name="橢圓 3">
              <a:extLst>
                <a:ext uri="{FF2B5EF4-FFF2-40B4-BE49-F238E27FC236}">
                  <a16:creationId xmlns:a16="http://schemas.microsoft.com/office/drawing/2014/main" xmlns="" id="{116AE747-2514-D747-83C0-ED12F08B8A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15897" y="286118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5" name="橢圓 4">
              <a:extLst>
                <a:ext uri="{FF2B5EF4-FFF2-40B4-BE49-F238E27FC236}">
                  <a16:creationId xmlns:a16="http://schemas.microsoft.com/office/drawing/2014/main" xmlns="" id="{7ECE143F-5280-1949-BE01-157F3B795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61396" y="360304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6" name="橢圓 5">
              <a:extLst>
                <a:ext uri="{FF2B5EF4-FFF2-40B4-BE49-F238E27FC236}">
                  <a16:creationId xmlns:a16="http://schemas.microsoft.com/office/drawing/2014/main" xmlns="" id="{E684D71F-9041-C542-81F5-9E18027DAD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3434" y="360304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7" name="橢圓 6">
              <a:extLst>
                <a:ext uri="{FF2B5EF4-FFF2-40B4-BE49-F238E27FC236}">
                  <a16:creationId xmlns:a16="http://schemas.microsoft.com/office/drawing/2014/main" xmlns="" id="{0A1CE0C5-0F26-7246-9C4C-61DD52B37E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47768" y="447367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8" name="橢圓 7">
              <a:extLst>
                <a:ext uri="{FF2B5EF4-FFF2-40B4-BE49-F238E27FC236}">
                  <a16:creationId xmlns:a16="http://schemas.microsoft.com/office/drawing/2014/main" xmlns="" id="{F04028A2-BB98-C74C-A04D-388E12CC5A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88078" y="447367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9" name="橢圓 8">
              <a:extLst>
                <a:ext uri="{FF2B5EF4-FFF2-40B4-BE49-F238E27FC236}">
                  <a16:creationId xmlns:a16="http://schemas.microsoft.com/office/drawing/2014/main" xmlns="" id="{21EE76A2-4C6E-5244-8A71-43FE0C93C7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32670" y="5420269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xmlns="" id="{7F36255D-DE8A-DE4B-B314-D4129D7CA4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11922" y="5420269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xmlns="" id="{77E27183-A293-EA4B-8548-FB5497AD8602}"/>
                </a:ext>
              </a:extLst>
            </p:cNvPr>
            <p:cNvCxnSpPr>
              <a:stCxn id="4" idx="3"/>
              <a:endCxn id="5" idx="7"/>
            </p:cNvCxnSpPr>
            <p:nvPr/>
          </p:nvCxnSpPr>
          <p:spPr>
            <a:xfrm flipH="1">
              <a:off x="5022315" y="3322106"/>
              <a:ext cx="572663" cy="36002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 13">
              <a:extLst>
                <a:ext uri="{FF2B5EF4-FFF2-40B4-BE49-F238E27FC236}">
                  <a16:creationId xmlns:a16="http://schemas.microsoft.com/office/drawing/2014/main" xmlns="" id="{C77079A6-9E13-CB42-B79E-76B00B699A25}"/>
                </a:ext>
              </a:extLst>
            </p:cNvPr>
            <p:cNvCxnSpPr>
              <a:stCxn id="4" idx="5"/>
              <a:endCxn id="6" idx="1"/>
            </p:cNvCxnSpPr>
            <p:nvPr/>
          </p:nvCxnSpPr>
          <p:spPr>
            <a:xfrm>
              <a:off x="5976816" y="3322106"/>
              <a:ext cx="595699" cy="36002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>
              <a:extLst>
                <a:ext uri="{FF2B5EF4-FFF2-40B4-BE49-F238E27FC236}">
                  <a16:creationId xmlns:a16="http://schemas.microsoft.com/office/drawing/2014/main" xmlns="" id="{3B9403D2-FD17-B640-864F-5E2578FBE4CC}"/>
                </a:ext>
              </a:extLst>
            </p:cNvPr>
            <p:cNvCxnSpPr>
              <a:stCxn id="5" idx="3"/>
              <a:endCxn id="7" idx="7"/>
            </p:cNvCxnSpPr>
            <p:nvPr/>
          </p:nvCxnSpPr>
          <p:spPr>
            <a:xfrm flipH="1">
              <a:off x="4108687" y="4063966"/>
              <a:ext cx="531790" cy="4887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>
              <a:extLst>
                <a:ext uri="{FF2B5EF4-FFF2-40B4-BE49-F238E27FC236}">
                  <a16:creationId xmlns:a16="http://schemas.microsoft.com/office/drawing/2014/main" xmlns="" id="{EA703FEB-AD7A-8D46-B47D-F2A9FAD79D54}"/>
                </a:ext>
              </a:extLst>
            </p:cNvPr>
            <p:cNvCxnSpPr>
              <a:stCxn id="5" idx="5"/>
              <a:endCxn id="8" idx="1"/>
            </p:cNvCxnSpPr>
            <p:nvPr/>
          </p:nvCxnSpPr>
          <p:spPr>
            <a:xfrm>
              <a:off x="5022315" y="4063966"/>
              <a:ext cx="444844" cy="4887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xmlns="" id="{0A8CB2FB-A186-FB40-8623-EA6FBA044426}"/>
                </a:ext>
              </a:extLst>
            </p:cNvPr>
            <p:cNvCxnSpPr>
              <a:stCxn id="8" idx="3"/>
              <a:endCxn id="9" idx="7"/>
            </p:cNvCxnSpPr>
            <p:nvPr/>
          </p:nvCxnSpPr>
          <p:spPr>
            <a:xfrm flipH="1">
              <a:off x="4993589" y="4934596"/>
              <a:ext cx="473570" cy="56475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接點 22">
              <a:extLst>
                <a:ext uri="{FF2B5EF4-FFF2-40B4-BE49-F238E27FC236}">
                  <a16:creationId xmlns:a16="http://schemas.microsoft.com/office/drawing/2014/main" xmlns="" id="{CD04CC12-1700-F14F-809F-C96291B5CE53}"/>
                </a:ext>
              </a:extLst>
            </p:cNvPr>
            <p:cNvCxnSpPr>
              <a:stCxn id="8" idx="5"/>
              <a:endCxn id="10" idx="1"/>
            </p:cNvCxnSpPr>
            <p:nvPr/>
          </p:nvCxnSpPr>
          <p:spPr>
            <a:xfrm>
              <a:off x="5848997" y="4934596"/>
              <a:ext cx="542006" cy="56475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0508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E37D290-496B-E641-BDC8-A35F620F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Q4 Note.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69A41757-266B-1445-8D13-D31137D8F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Perfect Tree: A</a:t>
            </a:r>
            <a:r>
              <a:rPr lang="en-US" altLang="zh-TW" dirty="0"/>
              <a:t>ll internal nodes have two children and all leaves are at same level</a:t>
            </a:r>
            <a:endParaRPr kumimoji="1" lang="en-US" altLang="zh-TW" dirty="0"/>
          </a:p>
          <a:p>
            <a:endParaRPr kumimoji="1" lang="zh-TW" altLang="en-US" dirty="0"/>
          </a:p>
        </p:txBody>
      </p:sp>
      <p:grpSp>
        <p:nvGrpSpPr>
          <p:cNvPr id="53" name="群組 52">
            <a:extLst>
              <a:ext uri="{FF2B5EF4-FFF2-40B4-BE49-F238E27FC236}">
                <a16:creationId xmlns:a16="http://schemas.microsoft.com/office/drawing/2014/main" xmlns="" id="{87B7989A-DF95-3343-8190-7E2A009338B4}"/>
              </a:ext>
            </a:extLst>
          </p:cNvPr>
          <p:cNvGrpSpPr/>
          <p:nvPr/>
        </p:nvGrpSpPr>
        <p:grpSpPr>
          <a:xfrm>
            <a:off x="1358641" y="2758224"/>
            <a:ext cx="6916394" cy="3553676"/>
            <a:chOff x="1211157" y="2625214"/>
            <a:chExt cx="6916394" cy="3553676"/>
          </a:xfrm>
        </p:grpSpPr>
        <p:sp>
          <p:nvSpPr>
            <p:cNvPr id="5" name="橢圓 4">
              <a:extLst>
                <a:ext uri="{FF2B5EF4-FFF2-40B4-BE49-F238E27FC236}">
                  <a16:creationId xmlns:a16="http://schemas.microsoft.com/office/drawing/2014/main" xmlns="" id="{412AA86A-7426-184A-A459-B6DDDA7843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1317" y="262521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6" name="橢圓 5">
              <a:extLst>
                <a:ext uri="{FF2B5EF4-FFF2-40B4-BE49-F238E27FC236}">
                  <a16:creationId xmlns:a16="http://schemas.microsoft.com/office/drawing/2014/main" xmlns="" id="{1571D9A7-8463-2841-BFD9-63580799F0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3602" y="3617796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7" name="橢圓 6">
              <a:extLst>
                <a:ext uri="{FF2B5EF4-FFF2-40B4-BE49-F238E27FC236}">
                  <a16:creationId xmlns:a16="http://schemas.microsoft.com/office/drawing/2014/main" xmlns="" id="{FC27E470-8FC7-3C43-AEA0-53F02E8AAF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16719" y="3621427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8" name="橢圓 7">
              <a:extLst>
                <a:ext uri="{FF2B5EF4-FFF2-40B4-BE49-F238E27FC236}">
                  <a16:creationId xmlns:a16="http://schemas.microsoft.com/office/drawing/2014/main" xmlns="" id="{1B6C4047-F7F3-3745-8D12-85264A9084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59974" y="4488426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9" name="橢圓 8">
              <a:extLst>
                <a:ext uri="{FF2B5EF4-FFF2-40B4-BE49-F238E27FC236}">
                  <a16:creationId xmlns:a16="http://schemas.microsoft.com/office/drawing/2014/main" xmlns="" id="{914326BA-90D0-2945-B5B9-E480379A47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00284" y="4488426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xmlns="" id="{8FFF3187-9F13-DF45-B974-0C090EFA5F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43602" y="563696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1" name="橢圓 10">
              <a:extLst>
                <a:ext uri="{FF2B5EF4-FFF2-40B4-BE49-F238E27FC236}">
                  <a16:creationId xmlns:a16="http://schemas.microsoft.com/office/drawing/2014/main" xmlns="" id="{A1C4D516-B80D-334D-9D43-1CF2EDA781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0284" y="563696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xmlns="" id="{35F371A5-7E32-8640-98F6-6D6C56ADA991}"/>
                </a:ext>
              </a:extLst>
            </p:cNvPr>
            <p:cNvCxnSpPr>
              <a:stCxn id="5" idx="3"/>
              <a:endCxn id="6" idx="7"/>
            </p:cNvCxnSpPr>
            <p:nvPr/>
          </p:nvCxnSpPr>
          <p:spPr>
            <a:xfrm flipH="1">
              <a:off x="3134521" y="3086133"/>
              <a:ext cx="1325877" cy="61074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xmlns="" id="{1D121DC1-FE58-F74E-9298-63787EBE087D}"/>
                </a:ext>
              </a:extLst>
            </p:cNvPr>
            <p:cNvCxnSpPr>
              <a:stCxn id="5" idx="5"/>
              <a:endCxn id="7" idx="1"/>
            </p:cNvCxnSpPr>
            <p:nvPr/>
          </p:nvCxnSpPr>
          <p:spPr>
            <a:xfrm>
              <a:off x="4842236" y="3086133"/>
              <a:ext cx="1453564" cy="61437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 13">
              <a:extLst>
                <a:ext uri="{FF2B5EF4-FFF2-40B4-BE49-F238E27FC236}">
                  <a16:creationId xmlns:a16="http://schemas.microsoft.com/office/drawing/2014/main" xmlns="" id="{2492691C-EDA9-8345-B2AB-053C28020C6D}"/>
                </a:ext>
              </a:extLst>
            </p:cNvPr>
            <p:cNvCxnSpPr>
              <a:stCxn id="6" idx="3"/>
              <a:endCxn id="8" idx="7"/>
            </p:cNvCxnSpPr>
            <p:nvPr/>
          </p:nvCxnSpPr>
          <p:spPr>
            <a:xfrm flipH="1">
              <a:off x="2220893" y="4078715"/>
              <a:ext cx="531790" cy="4887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>
              <a:extLst>
                <a:ext uri="{FF2B5EF4-FFF2-40B4-BE49-F238E27FC236}">
                  <a16:creationId xmlns:a16="http://schemas.microsoft.com/office/drawing/2014/main" xmlns="" id="{C337C211-DD51-2140-92B4-98025B4C44A0}"/>
                </a:ext>
              </a:extLst>
            </p:cNvPr>
            <p:cNvCxnSpPr>
              <a:stCxn id="6" idx="5"/>
              <a:endCxn id="9" idx="1"/>
            </p:cNvCxnSpPr>
            <p:nvPr/>
          </p:nvCxnSpPr>
          <p:spPr>
            <a:xfrm>
              <a:off x="3134521" y="4078715"/>
              <a:ext cx="444844" cy="4887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xmlns="" id="{E0B172DD-917E-F74F-BED2-FACE72B97E50}"/>
                </a:ext>
              </a:extLst>
            </p:cNvPr>
            <p:cNvCxnSpPr>
              <a:stCxn id="9" idx="3"/>
              <a:endCxn id="10" idx="7"/>
            </p:cNvCxnSpPr>
            <p:nvPr/>
          </p:nvCxnSpPr>
          <p:spPr>
            <a:xfrm flipH="1">
              <a:off x="3404521" y="4949345"/>
              <a:ext cx="174844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>
              <a:extLst>
                <a:ext uri="{FF2B5EF4-FFF2-40B4-BE49-F238E27FC236}">
                  <a16:creationId xmlns:a16="http://schemas.microsoft.com/office/drawing/2014/main" xmlns="" id="{1916EE32-C9F5-6A42-A559-D3DB73AB938B}"/>
                </a:ext>
              </a:extLst>
            </p:cNvPr>
            <p:cNvCxnSpPr>
              <a:stCxn id="9" idx="5"/>
              <a:endCxn id="11" idx="1"/>
            </p:cNvCxnSpPr>
            <p:nvPr/>
          </p:nvCxnSpPr>
          <p:spPr>
            <a:xfrm>
              <a:off x="3961203" y="4949345"/>
              <a:ext cx="158162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橢圓 19">
              <a:extLst>
                <a:ext uri="{FF2B5EF4-FFF2-40B4-BE49-F238E27FC236}">
                  <a16:creationId xmlns:a16="http://schemas.microsoft.com/office/drawing/2014/main" xmlns="" id="{DC0A9486-B690-BE4C-AF5D-71632434BB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11157" y="563696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21" name="橢圓 20">
              <a:extLst>
                <a:ext uri="{FF2B5EF4-FFF2-40B4-BE49-F238E27FC236}">
                  <a16:creationId xmlns:a16="http://schemas.microsoft.com/office/drawing/2014/main" xmlns="" id="{5B446FC9-0321-BD4D-9775-F54DB23CF0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07839" y="563696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22" name="直線接點 21">
              <a:extLst>
                <a:ext uri="{FF2B5EF4-FFF2-40B4-BE49-F238E27FC236}">
                  <a16:creationId xmlns:a16="http://schemas.microsoft.com/office/drawing/2014/main" xmlns="" id="{1B17C6EA-B1D9-454B-BB6E-8E9A5DFCA5EA}"/>
                </a:ext>
              </a:extLst>
            </p:cNvPr>
            <p:cNvCxnSpPr>
              <a:endCxn id="20" idx="7"/>
            </p:cNvCxnSpPr>
            <p:nvPr/>
          </p:nvCxnSpPr>
          <p:spPr>
            <a:xfrm flipH="1">
              <a:off x="1672076" y="4949345"/>
              <a:ext cx="174844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接點 22">
              <a:extLst>
                <a:ext uri="{FF2B5EF4-FFF2-40B4-BE49-F238E27FC236}">
                  <a16:creationId xmlns:a16="http://schemas.microsoft.com/office/drawing/2014/main" xmlns="" id="{3619D0F5-3A8A-1D4B-9D18-6363A6B769CD}"/>
                </a:ext>
              </a:extLst>
            </p:cNvPr>
            <p:cNvCxnSpPr>
              <a:endCxn id="21" idx="1"/>
            </p:cNvCxnSpPr>
            <p:nvPr/>
          </p:nvCxnSpPr>
          <p:spPr>
            <a:xfrm>
              <a:off x="2228758" y="4949345"/>
              <a:ext cx="158162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橢圓 40">
              <a:extLst>
                <a:ext uri="{FF2B5EF4-FFF2-40B4-BE49-F238E27FC236}">
                  <a16:creationId xmlns:a16="http://schemas.microsoft.com/office/drawing/2014/main" xmlns="" id="{B9BDE7D0-B576-5046-AB0F-DFC0638C65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07241" y="449035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42" name="橢圓 41">
              <a:extLst>
                <a:ext uri="{FF2B5EF4-FFF2-40B4-BE49-F238E27FC236}">
                  <a16:creationId xmlns:a16="http://schemas.microsoft.com/office/drawing/2014/main" xmlns="" id="{0016F9CA-5102-FB41-A494-B2F5913AA1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7551" y="449035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43" name="橢圓 42">
              <a:extLst>
                <a:ext uri="{FF2B5EF4-FFF2-40B4-BE49-F238E27FC236}">
                  <a16:creationId xmlns:a16="http://schemas.microsoft.com/office/drawing/2014/main" xmlns="" id="{F4E9F0C3-AA6F-3546-9B81-211C6500E9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0869" y="5638890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44" name="橢圓 43">
              <a:extLst>
                <a:ext uri="{FF2B5EF4-FFF2-40B4-BE49-F238E27FC236}">
                  <a16:creationId xmlns:a16="http://schemas.microsoft.com/office/drawing/2014/main" xmlns="" id="{52446B69-8A4A-2646-BA75-1112CB11DF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87551" y="5638890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45" name="直線接點 44">
              <a:extLst>
                <a:ext uri="{FF2B5EF4-FFF2-40B4-BE49-F238E27FC236}">
                  <a16:creationId xmlns:a16="http://schemas.microsoft.com/office/drawing/2014/main" xmlns="" id="{601010B1-19AE-7F45-801A-95CD644DBF6D}"/>
                </a:ext>
              </a:extLst>
            </p:cNvPr>
            <p:cNvCxnSpPr>
              <a:endCxn id="41" idx="7"/>
            </p:cNvCxnSpPr>
            <p:nvPr/>
          </p:nvCxnSpPr>
          <p:spPr>
            <a:xfrm flipH="1">
              <a:off x="5768160" y="4080642"/>
              <a:ext cx="531790" cy="4887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>
              <a:extLst>
                <a:ext uri="{FF2B5EF4-FFF2-40B4-BE49-F238E27FC236}">
                  <a16:creationId xmlns:a16="http://schemas.microsoft.com/office/drawing/2014/main" xmlns="" id="{9184153C-3F4A-5E4A-8520-ED7C706ECF07}"/>
                </a:ext>
              </a:extLst>
            </p:cNvPr>
            <p:cNvCxnSpPr>
              <a:endCxn id="42" idx="1"/>
            </p:cNvCxnSpPr>
            <p:nvPr/>
          </p:nvCxnSpPr>
          <p:spPr>
            <a:xfrm>
              <a:off x="6681788" y="4080642"/>
              <a:ext cx="444844" cy="48879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>
              <a:extLst>
                <a:ext uri="{FF2B5EF4-FFF2-40B4-BE49-F238E27FC236}">
                  <a16:creationId xmlns:a16="http://schemas.microsoft.com/office/drawing/2014/main" xmlns="" id="{7E24AB20-A5BE-174C-92B6-39542294D58D}"/>
                </a:ext>
              </a:extLst>
            </p:cNvPr>
            <p:cNvCxnSpPr>
              <a:stCxn id="42" idx="3"/>
              <a:endCxn id="43" idx="7"/>
            </p:cNvCxnSpPr>
            <p:nvPr/>
          </p:nvCxnSpPr>
          <p:spPr>
            <a:xfrm flipH="1">
              <a:off x="6951788" y="4951272"/>
              <a:ext cx="174844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接點 47">
              <a:extLst>
                <a:ext uri="{FF2B5EF4-FFF2-40B4-BE49-F238E27FC236}">
                  <a16:creationId xmlns:a16="http://schemas.microsoft.com/office/drawing/2014/main" xmlns="" id="{1742B8C5-490E-964C-98B3-5F09F8437379}"/>
                </a:ext>
              </a:extLst>
            </p:cNvPr>
            <p:cNvCxnSpPr>
              <a:stCxn id="42" idx="5"/>
              <a:endCxn id="44" idx="1"/>
            </p:cNvCxnSpPr>
            <p:nvPr/>
          </p:nvCxnSpPr>
          <p:spPr>
            <a:xfrm>
              <a:off x="7508470" y="4951272"/>
              <a:ext cx="158162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橢圓 48">
              <a:extLst>
                <a:ext uri="{FF2B5EF4-FFF2-40B4-BE49-F238E27FC236}">
                  <a16:creationId xmlns:a16="http://schemas.microsoft.com/office/drawing/2014/main" xmlns="" id="{82CAFC3D-A739-6B4D-9F71-74F2512A25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58424" y="5638890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50" name="橢圓 49">
              <a:extLst>
                <a:ext uri="{FF2B5EF4-FFF2-40B4-BE49-F238E27FC236}">
                  <a16:creationId xmlns:a16="http://schemas.microsoft.com/office/drawing/2014/main" xmlns="" id="{DA7F64A6-744E-994F-B4E4-499E98A692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55106" y="5638890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51" name="直線接點 50">
              <a:extLst>
                <a:ext uri="{FF2B5EF4-FFF2-40B4-BE49-F238E27FC236}">
                  <a16:creationId xmlns:a16="http://schemas.microsoft.com/office/drawing/2014/main" xmlns="" id="{08F95E3D-67CB-CA4F-8682-272A146C2D12}"/>
                </a:ext>
              </a:extLst>
            </p:cNvPr>
            <p:cNvCxnSpPr>
              <a:endCxn id="49" idx="7"/>
            </p:cNvCxnSpPr>
            <p:nvPr/>
          </p:nvCxnSpPr>
          <p:spPr>
            <a:xfrm flipH="1">
              <a:off x="5219343" y="4951272"/>
              <a:ext cx="174844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接點 51">
              <a:extLst>
                <a:ext uri="{FF2B5EF4-FFF2-40B4-BE49-F238E27FC236}">
                  <a16:creationId xmlns:a16="http://schemas.microsoft.com/office/drawing/2014/main" xmlns="" id="{13F8CF62-D257-3142-A83E-32CA6D3A8BA1}"/>
                </a:ext>
              </a:extLst>
            </p:cNvPr>
            <p:cNvCxnSpPr>
              <a:endCxn id="50" idx="1"/>
            </p:cNvCxnSpPr>
            <p:nvPr/>
          </p:nvCxnSpPr>
          <p:spPr>
            <a:xfrm>
              <a:off x="5776025" y="4951272"/>
              <a:ext cx="158162" cy="76669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936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4893D65-364B-B648-A345-290471235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Q5.</a:t>
            </a:r>
            <a:endParaRPr kumimoji="1"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A708FAE2-E034-EA43-A7C2-D50671CA85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Let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, · · · </m:t>
                    </m:r>
                  </m:oMath>
                </a14:m>
                <a:r>
                  <a:rPr lang="en-US" altLang="zh-TW" dirty="0"/>
                  <a:t>, an be positive real numbers such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· · ·</m:t>
                    </m:r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= 1</m:t>
                    </m:r>
                  </m:oMath>
                </a14:m>
                <a:r>
                  <a:rPr lang="en-US" altLang="zh-TW" dirty="0"/>
                  <a:t>. Prove by induction that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(1 +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)(1 + 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)· · ·(1 +</m:t>
                    </m:r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) ≥ 2</m:t>
                    </m:r>
                    <m:r>
                      <a:rPr lang="en-US" altLang="zh-TW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dirty="0"/>
                  <a:t>. (Hint: In the inductive step, try introducing a new variable that replaces two chosen numbers from the sequence.)</a:t>
                </a:r>
                <a:endParaRPr kumimoji="1" lang="zh-TW" altLang="en-US" dirty="0"/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A708FAE2-E034-EA43-A7C2-D50671CA85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916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2712E09-C4D5-E343-AC46-1A667F75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Q5. </a:t>
            </a:r>
            <a:endParaRPr kumimoji="1" lang="zh-TW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="" id="{D1309E75-FE8D-7E41-BDDB-59034B34C4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99746" y="1565995"/>
                <a:ext cx="10960158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kumimoji="1" lang="en-US" altLang="zh-TW" dirty="0" smtClean="0"/>
                  <a:t>Base Case: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kumimoji="1" lang="en-US" altLang="zh-TW" b="0" i="1" smtClean="0">
                        <a:latin typeface="Cambria Math" charset="0"/>
                      </a:rPr>
                      <m:t>,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kumimoji="1" lang="en-US" altLang="zh-TW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1+1</m:t>
                        </m:r>
                      </m:e>
                    </m:d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kumimoji="1" lang="en-US" altLang="zh-TW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kumimoji="1" lang="en-US" altLang="zh-TW" b="0" dirty="0"/>
              </a:p>
              <a:p>
                <a:r>
                  <a:rPr lang="en-US" altLang="zh-TW" dirty="0"/>
                  <a:t>Suppose the proposition holds when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· · ·</m:t>
                    </m:r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kumimoji="1" lang="en-US" altLang="zh-TW" dirty="0"/>
                  <a:t> 1, then </a:t>
                </a:r>
              </a:p>
              <a:p>
                <a:pPr marL="0" indent="0">
                  <a:buNone/>
                </a:pPr>
                <a:r>
                  <a:rPr lang="en-US" altLang="zh-TW" dirty="0"/>
                  <a:t>  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(1 +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)(1 + 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)· · ·(1 + </m:t>
                    </m:r>
                    <m:sSub>
                      <m:sSubPr>
                        <m:ctrlPr>
                          <a:rPr lang="en-US" altLang="zh-TW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) ≥ 2</m:t>
                    </m:r>
                    <m:r>
                      <a:rPr lang="en-US" altLang="zh-TW" i="1" baseline="30000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1" lang="en-US" altLang="zh-TW" baseline="30000" dirty="0"/>
                  <a:t> </a:t>
                </a:r>
              </a:p>
              <a:p>
                <a:r>
                  <a:rPr kumimoji="1" lang="en-US" altLang="zh-TW" dirty="0"/>
                  <a:t>When </a:t>
                </a:r>
                <a14:m>
                  <m:oMath xmlns:m="http://schemas.openxmlformats.org/officeDocument/2006/math"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kumimoji="1" lang="en-US" altLang="zh-TW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kumimoji="1" lang="en-US" altLang="zh-TW" dirty="0"/>
                  <a:t> and 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baseline="-25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· · ·</m:t>
                    </m:r>
                    <m:sSub>
                      <m:sSubPr>
                        <m:ctrlPr>
                          <a:rPr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kumimoji="1" lang="en-US" altLang="zh-TW" dirty="0"/>
                  <a:t> 1, we can pick two element that one is bigger than 1 and one is smaller than 1 </a:t>
                </a:r>
              </a:p>
              <a:p>
                <a:pPr marL="0" indent="0">
                  <a:buNone/>
                </a:pPr>
                <a:r>
                  <a:rPr lang="en-US" altLang="zh-TW" sz="2400" dirty="0"/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TW" sz="24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TW" sz="24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· · ·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TW" sz="240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altLang="zh-TW" sz="2400" dirty="0"/>
                  <a:t>  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=(1+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TW" sz="24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400" dirty="0"/>
                  <a:t>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· · ·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  <m:t>1 + </m:t>
                        </m:r>
                        <m:sSub>
                          <m:sSubPr>
                            <m:ctrlPr>
                              <a:rPr lang="en-US" altLang="zh-TW" sz="240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TW" sz="2400" dirty="0"/>
                  <a:t> (assume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sz="24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kumimoji="1"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1, </m:t>
                    </m:r>
                    <m:sSub>
                      <m:sSubPr>
                        <m:ctrlPr>
                          <a:rPr kumimoji="1" lang="en-US" altLang="zh-TW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kumimoji="1"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kumimoji="1" lang="en-US" altLang="zh-TW" sz="2400" dirty="0"/>
                  <a:t>)</a:t>
                </a:r>
              </a:p>
              <a:p>
                <a:pPr marL="0" indent="0">
                  <a:buNone/>
                </a:pPr>
                <a:r>
                  <a:rPr kumimoji="1" lang="en-US" altLang="zh-TW" sz="2400" dirty="0"/>
                  <a:t>   </a:t>
                </a:r>
                <a14:m>
                  <m:oMath xmlns:m="http://schemas.openxmlformats.org/officeDocument/2006/math">
                    <m:r>
                      <a:rPr kumimoji="1" lang="en-US" altLang="zh-TW" sz="2400" b="0" i="1" smtClean="0">
                        <a:latin typeface="Cambria Math" panose="02040503050406030204" pitchFamily="18" charset="0"/>
                      </a:rPr>
                      <m:t>=(1+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TW" sz="24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TW" sz="24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· · ·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  <m:t>1 + </m:t>
                        </m:r>
                        <m:sSub>
                          <m:sSubPr>
                            <m:ctrlPr>
                              <a:rPr lang="en-US" altLang="zh-TW" sz="240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+(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)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TW" sz="2400" b="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· · ·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  <m:t>1 + </m:t>
                        </m:r>
                        <m:sSub>
                          <m:sSubPr>
                            <m:ctrlPr>
                              <a:rPr lang="en-US" altLang="zh-TW" sz="2400" i="1" dirty="0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endParaRPr kumimoji="1" lang="en-US" altLang="zh-TW" dirty="0"/>
              </a:p>
              <a:p>
                <a:pPr marL="0" indent="0">
                  <a:buNone/>
                </a:pPr>
                <a:r>
                  <a:rPr kumimoji="1" lang="en-US" altLang="zh-TW" dirty="0"/>
                  <a:t>   </a:t>
                </a:r>
                <a14:m>
                  <m:oMath xmlns:m="http://schemas.openxmlformats.org/officeDocument/2006/math">
                    <m:r>
                      <a:rPr kumimoji="1"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kumimoji="1"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2×(</m:t>
                    </m:r>
                    <m:r>
                      <a:rPr kumimoji="1" lang="en-US" altLang="zh-TW" sz="2400" i="1">
                        <a:latin typeface="Cambria Math" panose="02040503050406030204" pitchFamily="18" charset="0"/>
                      </a:rPr>
                      <m:t>1+</m:t>
                    </m:r>
                    <m:sSub>
                      <m:sSubPr>
                        <m:ctrlPr>
                          <a:rPr lang="en-US" altLang="zh-TW" sz="2400" i="1" dirty="0">
                            <a:latin typeface="Cambria Math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TW" sz="2400" i="1" dirty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sz="2400" i="1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altLang="zh-TW" sz="2400" dirty="0"/>
                      <m:t> </m:t>
                    </m:r>
                    <m:d>
                      <m:dPr>
                        <m:ctrlPr>
                          <a:rPr lang="en-US" altLang="zh-TW" sz="24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TW" sz="2400" i="1" dirty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· · ·</m:t>
                    </m:r>
                    <m:d>
                      <m:dPr>
                        <m:ctrlPr>
                          <a:rPr lang="en-US" altLang="zh-TW" sz="24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1 + </m:t>
                        </m:r>
                        <m:sSub>
                          <m:sSubPr>
                            <m:ctrlPr>
                              <a:rPr lang="en-US" altLang="zh-TW" sz="2400" i="1" dirty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TW" sz="2400" dirty="0"/>
                  <a:t> </a:t>
                </a:r>
                <a:r>
                  <a:rPr kumimoji="1" lang="en-US" altLang="zh-TW" sz="2400" dirty="0" smtClean="0"/>
                  <a:t>(</a:t>
                </a:r>
                <a:r>
                  <a:rPr kumimoji="1" lang="en-US" altLang="zh-TW" sz="2400" dirty="0"/>
                  <a:t>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sz="240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TW" sz="2400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≥1+</m:t>
                    </m:r>
                    <m:sSub>
                      <m:sSubPr>
                        <m:ctrlPr>
                          <a:rPr kumimoji="1" lang="en-US" altLang="zh-TW" sz="2400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zh-TW" sz="2400" b="0" i="1" dirty="0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zh-TW" sz="2400" dirty="0"/>
                  <a:t>)</a:t>
                </a:r>
              </a:p>
              <a:p>
                <a:pPr marL="0" indent="0">
                  <a:buNone/>
                </a:pPr>
                <a:r>
                  <a:rPr lang="en-US" altLang="zh-TW" sz="2400" dirty="0"/>
                  <a:t>   </a:t>
                </a:r>
                <a14:m>
                  <m:oMath xmlns:m="http://schemas.openxmlformats.org/officeDocument/2006/math">
                    <m:r>
                      <a:rPr lang="en-US" altLang="zh-TW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2×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kumimoji="1" lang="en-US" altLang="zh-TW" dirty="0"/>
                  <a:t>(Induction Hypo)</a:t>
                </a:r>
                <a:endParaRPr lang="en-US" altLang="zh-TW" dirty="0"/>
              </a:p>
              <a:p>
                <a:pPr marL="0" indent="0">
                  <a:buNone/>
                </a:pPr>
                <a:endParaRPr kumimoji="1" lang="en-US" altLang="zh-TW" dirty="0"/>
              </a:p>
              <a:p>
                <a:endParaRPr kumimoji="1" lang="zh-TW" altLang="en-US" dirty="0"/>
              </a:p>
            </p:txBody>
          </p:sp>
        </mc:Choice>
        <mc:Fallback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1309E75-FE8D-7E41-BDDB-59034B34C4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746" y="1565995"/>
                <a:ext cx="10960158" cy="4351338"/>
              </a:xfrm>
              <a:blipFill rotWithShape="0">
                <a:blip r:embed="rId2"/>
                <a:stretch>
                  <a:fillRect l="-890" t="-2801" r="-111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6471138" y="5284177"/>
                <a:ext cx="3302827" cy="147732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TW" dirty="0"/>
                  <a:t>Compare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TW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TW" altLang="en-US" dirty="0"/>
                  <a:t> </a:t>
                </a:r>
                <a:r>
                  <a:rPr lang="en-US" altLang="zh-TW" dirty="0"/>
                  <a:t>with </a:t>
                </a:r>
                <a14:m>
                  <m:oMath xmlns:m="http://schemas.openxmlformats.org/officeDocument/2006/math">
                    <m:r>
                      <a:rPr kumimoji="1" lang="en-US" altLang="zh-TW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sSub>
                      <m:sSubPr>
                        <m:ctrlPr>
                          <a:rPr kumimoji="1" lang="en-US" altLang="zh-TW" i="1" dirty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zh-TW" i="1" dirty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dirty="0"/>
                  <a:t>:</a:t>
                </a:r>
              </a:p>
              <a:p>
                <a:r>
                  <a:rPr lang="zh-TW" altLang="en-US" dirty="0"/>
                  <a:t>由於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≥1, </m:t>
                    </m:r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endParaRPr kumimoji="1" lang="en-US" altLang="zh-TW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−1)(</m:t>
                    </m:r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endParaRPr kumimoji="1" lang="en-US" altLang="zh-TW" b="0" dirty="0">
                  <a:ea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endParaRPr kumimoji="1" lang="en-US" altLang="zh-TW" b="0" dirty="0">
                  <a:ea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+1</m:t>
                    </m:r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zh-TW" alt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TW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138" y="5284177"/>
                <a:ext cx="3302827" cy="1477328"/>
              </a:xfrm>
              <a:prstGeom prst="rect">
                <a:avLst/>
              </a:prstGeom>
              <a:blipFill>
                <a:blip r:embed="rId3"/>
                <a:stretch>
                  <a:fillRect l="-1282" t="-1619" b="-2834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9393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419</Words>
  <Application>Microsoft Macintosh PowerPoint</Application>
  <PresentationFormat>寬螢幕</PresentationFormat>
  <Paragraphs>93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Calibri</vt:lpstr>
      <vt:lpstr>Calibri Light</vt:lpstr>
      <vt:lpstr>Cambria Math</vt:lpstr>
      <vt:lpstr>Microsoft JhengHei</vt:lpstr>
      <vt:lpstr>等线</vt:lpstr>
      <vt:lpstr>新細明體</vt:lpstr>
      <vt:lpstr>Arial</vt:lpstr>
      <vt:lpstr>Office 佈景主題</vt:lpstr>
      <vt:lpstr>TA Session #HW1</vt:lpstr>
      <vt:lpstr>Note</vt:lpstr>
      <vt:lpstr>Prove by Induction</vt:lpstr>
      <vt:lpstr>Q1. </vt:lpstr>
      <vt:lpstr>Q1. </vt:lpstr>
      <vt:lpstr>Q1. </vt:lpstr>
      <vt:lpstr>Q2.</vt:lpstr>
      <vt:lpstr>Q2. </vt:lpstr>
      <vt:lpstr>Q3. </vt:lpstr>
      <vt:lpstr>Q3.</vt:lpstr>
      <vt:lpstr>Q4.</vt:lpstr>
      <vt:lpstr>Q4. l_T=m_T+1</vt:lpstr>
      <vt:lpstr>Q4 Note.</vt:lpstr>
      <vt:lpstr>Q4 Note.</vt:lpstr>
      <vt:lpstr>Q5.</vt:lpstr>
      <vt:lpstr>Q5.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 Session #Hw1</dc:title>
  <dc:creator>Microsoft Office 使用者</dc:creator>
  <cp:lastModifiedBy>user3078</cp:lastModifiedBy>
  <cp:revision>25</cp:revision>
  <dcterms:created xsi:type="dcterms:W3CDTF">2018-09-29T03:24:42Z</dcterms:created>
  <dcterms:modified xsi:type="dcterms:W3CDTF">2018-10-01T02:57:23Z</dcterms:modified>
</cp:coreProperties>
</file>